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4"/>
  </p:notesMasterIdLst>
  <p:sldIdLst>
    <p:sldId id="257" r:id="rId6"/>
    <p:sldId id="258" r:id="rId7"/>
    <p:sldId id="259" r:id="rId8"/>
    <p:sldId id="260" r:id="rId9"/>
    <p:sldId id="261" r:id="rId10"/>
    <p:sldId id="266" r:id="rId11"/>
    <p:sldId id="262" r:id="rId12"/>
    <p:sldId id="265" r:id="rId13"/>
  </p:sldIdLst>
  <p:sldSz cx="9144000" cy="6858000" type="screen4x3"/>
  <p:notesSz cx="6797675" cy="987425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64"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64"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64"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64"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64" charset="-128"/>
        <a:cs typeface="+mn-cs"/>
      </a:defRPr>
    </a:lvl5pPr>
    <a:lvl6pPr marL="2286000" algn="l" defTabSz="914400" rtl="0" eaLnBrk="1" latinLnBrk="0" hangingPunct="1">
      <a:defRPr sz="2400" kern="1200">
        <a:solidFill>
          <a:schemeClr val="tx1"/>
        </a:solidFill>
        <a:latin typeface="Arial" charset="0"/>
        <a:ea typeface="ＭＳ Ｐゴシック" pitchFamily="-64" charset="-128"/>
        <a:cs typeface="+mn-cs"/>
      </a:defRPr>
    </a:lvl6pPr>
    <a:lvl7pPr marL="2743200" algn="l" defTabSz="914400" rtl="0" eaLnBrk="1" latinLnBrk="0" hangingPunct="1">
      <a:defRPr sz="2400" kern="1200">
        <a:solidFill>
          <a:schemeClr val="tx1"/>
        </a:solidFill>
        <a:latin typeface="Arial" charset="0"/>
        <a:ea typeface="ＭＳ Ｐゴシック" pitchFamily="-64" charset="-128"/>
        <a:cs typeface="+mn-cs"/>
      </a:defRPr>
    </a:lvl7pPr>
    <a:lvl8pPr marL="3200400" algn="l" defTabSz="914400" rtl="0" eaLnBrk="1" latinLnBrk="0" hangingPunct="1">
      <a:defRPr sz="2400" kern="1200">
        <a:solidFill>
          <a:schemeClr val="tx1"/>
        </a:solidFill>
        <a:latin typeface="Arial" charset="0"/>
        <a:ea typeface="ＭＳ Ｐゴシック" pitchFamily="-64" charset="-128"/>
        <a:cs typeface="+mn-cs"/>
      </a:defRPr>
    </a:lvl8pPr>
    <a:lvl9pPr marL="3657600" algn="l" defTabSz="914400" rtl="0" eaLnBrk="1" latinLnBrk="0" hangingPunct="1">
      <a:defRPr sz="2400" kern="1200">
        <a:solidFill>
          <a:schemeClr val="tx1"/>
        </a:solidFill>
        <a:latin typeface="Arial" charset="0"/>
        <a:ea typeface="ＭＳ Ｐゴシック" pitchFamily="-6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2727"/>
    <a:srgbClr val="4A3A3C"/>
    <a:srgbClr val="261915"/>
    <a:srgbClr val="CFE5AE"/>
    <a:srgbClr val="8CC6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15611"/>
    <p:restoredTop sz="94660"/>
  </p:normalViewPr>
  <p:slideViewPr>
    <p:cSldViewPr>
      <p:cViewPr>
        <p:scale>
          <a:sx n="110" d="100"/>
          <a:sy n="110" d="100"/>
        </p:scale>
        <p:origin x="658" y="-5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5659" cy="493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7171" name="Rectangle 3"/>
          <p:cNvSpPr>
            <a:spLocks noGrp="1" noChangeArrowheads="1"/>
          </p:cNvSpPr>
          <p:nvPr>
            <p:ph type="dt" idx="1"/>
          </p:nvPr>
        </p:nvSpPr>
        <p:spPr bwMode="auto">
          <a:xfrm>
            <a:off x="3852016" y="0"/>
            <a:ext cx="2945659" cy="493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7172"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906357" y="4690269"/>
            <a:ext cx="4984962" cy="4443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174" name="Rectangle 6"/>
          <p:cNvSpPr>
            <a:spLocks noGrp="1" noChangeArrowheads="1"/>
          </p:cNvSpPr>
          <p:nvPr>
            <p:ph type="ftr" sz="quarter" idx="4"/>
          </p:nvPr>
        </p:nvSpPr>
        <p:spPr bwMode="auto">
          <a:xfrm>
            <a:off x="0" y="9380537"/>
            <a:ext cx="2945659" cy="493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7175" name="Rectangle 7"/>
          <p:cNvSpPr>
            <a:spLocks noGrp="1" noChangeArrowheads="1"/>
          </p:cNvSpPr>
          <p:nvPr>
            <p:ph type="sldNum" sz="quarter" idx="5"/>
          </p:nvPr>
        </p:nvSpPr>
        <p:spPr bwMode="auto">
          <a:xfrm>
            <a:off x="3852016" y="9380537"/>
            <a:ext cx="2945659" cy="493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6EA33C41-33E3-4298-8116-B162DD7D13F7}" type="slidenum">
              <a:rPr lang="en-US" altLang="en-US"/>
              <a:pPr/>
              <a:t>‹#›</a:t>
            </a:fld>
            <a:endParaRPr lang="en-US" altLang="en-US"/>
          </a:p>
        </p:txBody>
      </p:sp>
    </p:spTree>
    <p:extLst>
      <p:ext uri="{BB962C8B-B14F-4D97-AF65-F5344CB8AC3E}">
        <p14:creationId xmlns:p14="http://schemas.microsoft.com/office/powerpoint/2010/main" val="228151250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pitchFamily="-64" charset="-128"/>
        <a:cs typeface="+mn-cs"/>
      </a:defRPr>
    </a:lvl1pPr>
    <a:lvl2pPr marL="457200" algn="l" rtl="0" fontAlgn="base">
      <a:spcBef>
        <a:spcPct val="30000"/>
      </a:spcBef>
      <a:spcAft>
        <a:spcPct val="0"/>
      </a:spcAft>
      <a:defRPr sz="1200" kern="1200">
        <a:solidFill>
          <a:schemeClr val="tx1"/>
        </a:solidFill>
        <a:latin typeface="Arial" charset="0"/>
        <a:ea typeface="ＭＳ Ｐゴシック" pitchFamily="-64"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pitchFamily="-64"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pitchFamily="-64"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pitchFamily="-6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70CBCD-D0CA-466A-8926-371EC1990DCB}" type="slidenum">
              <a:rPr lang="en-US" altLang="en-US"/>
              <a:pPr/>
              <a:t>1</a:t>
            </a:fld>
            <a:endParaRPr lang="en-US" alt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8436" name="Text Box 4"/>
          <p:cNvSpPr txBox="1">
            <a:spLocks noChangeArrowheads="1"/>
          </p:cNvSpPr>
          <p:nvPr userDrawn="1"/>
        </p:nvSpPr>
        <p:spPr bwMode="auto">
          <a:xfrm>
            <a:off x="304800" y="6477000"/>
            <a:ext cx="7086600" cy="27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altLang="en-US" sz="1200">
                <a:solidFill>
                  <a:srgbClr val="2F2727"/>
                </a:solidFill>
              </a:rPr>
              <a:t>Central Bedfordshire</a:t>
            </a:r>
            <a:r>
              <a:rPr lang="en-GB" altLang="en-US" sz="1200">
                <a:solidFill>
                  <a:srgbClr val="2F2727"/>
                </a:solidFill>
              </a:rPr>
              <a:t> </a:t>
            </a:r>
            <a:r>
              <a:rPr lang="en-US" altLang="en-US" sz="1200">
                <a:solidFill>
                  <a:srgbClr val="2F2727"/>
                </a:solidFill>
              </a:rPr>
              <a:t>Council      </a:t>
            </a:r>
            <a:r>
              <a:rPr lang="en-US" altLang="en-US" sz="1200" b="1">
                <a:solidFill>
                  <a:srgbClr val="2F2727"/>
                </a:solidFill>
                <a:latin typeface="Georgia" pitchFamily="18" charset="0"/>
              </a:rPr>
              <a:t>www.centralbedfordshire.gov.uk</a:t>
            </a:r>
          </a:p>
        </p:txBody>
      </p:sp>
      <p:pic>
        <p:nvPicPr>
          <p:cNvPr id="18437" name="Picture 5" descr="001_CBC_2colou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58063" y="304800"/>
            <a:ext cx="1498600" cy="1498600"/>
          </a:xfrm>
          <a:prstGeom prst="rect">
            <a:avLst/>
          </a:prstGeom>
          <a:noFill/>
          <a:extLst>
            <a:ext uri="{909E8E84-426E-40DD-AFC4-6F175D3DCCD1}">
              <a14:hiddenFill xmlns:a14="http://schemas.microsoft.com/office/drawing/2010/main">
                <a:solidFill>
                  <a:srgbClr val="FFFFFF"/>
                </a:solidFill>
              </a14:hiddenFill>
            </a:ext>
          </a:extLst>
        </p:spPr>
      </p:pic>
      <p:sp>
        <p:nvSpPr>
          <p:cNvPr id="18438" name="Text Box 6"/>
          <p:cNvSpPr txBox="1">
            <a:spLocks noChangeArrowheads="1"/>
          </p:cNvSpPr>
          <p:nvPr userDrawn="1"/>
        </p:nvSpPr>
        <p:spPr bwMode="auto">
          <a:xfrm>
            <a:off x="533400" y="2209800"/>
            <a:ext cx="838200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spAutoFit/>
          </a:bodyPr>
          <a:lstStyle/>
          <a:p>
            <a:r>
              <a:rPr lang="en-US" altLang="en-US" sz="4000" b="1" i="0" dirty="0">
                <a:solidFill>
                  <a:srgbClr val="4A3A3C"/>
                </a:solidFill>
                <a:latin typeface="Calibri" charset="0"/>
                <a:ea typeface="Calibri" charset="0"/>
                <a:cs typeface="Calibri" charset="0"/>
              </a:rPr>
              <a:t>Presentation title here </a:t>
            </a:r>
            <a:br>
              <a:rPr lang="en-US" altLang="en-US" sz="4000" b="1" i="0" dirty="0">
                <a:solidFill>
                  <a:srgbClr val="4A3A3C"/>
                </a:solidFill>
                <a:latin typeface="Calibri" charset="0"/>
                <a:ea typeface="Calibri" charset="0"/>
                <a:cs typeface="Calibri" charset="0"/>
              </a:rPr>
            </a:br>
            <a:r>
              <a:rPr lang="en-US" altLang="en-US" sz="4000" b="1" i="0" dirty="0">
                <a:solidFill>
                  <a:srgbClr val="4A3A3C"/>
                </a:solidFill>
                <a:latin typeface="Calibri" charset="0"/>
                <a:ea typeface="Calibri" charset="0"/>
                <a:cs typeface="Calibri" charset="0"/>
              </a:rPr>
              <a:t>in this type style and size</a:t>
            </a:r>
          </a:p>
        </p:txBody>
      </p:sp>
      <p:sp>
        <p:nvSpPr>
          <p:cNvPr id="18439" name="Text Box 7"/>
          <p:cNvSpPr txBox="1">
            <a:spLocks noChangeArrowheads="1"/>
          </p:cNvSpPr>
          <p:nvPr userDrawn="1"/>
        </p:nvSpPr>
        <p:spPr bwMode="auto">
          <a:xfrm>
            <a:off x="457200" y="3657600"/>
            <a:ext cx="6553200" cy="94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altLang="en-US" sz="2800" b="0" i="0" dirty="0">
                <a:solidFill>
                  <a:srgbClr val="8CC63F"/>
                </a:solidFill>
                <a:latin typeface="Calibri" charset="0"/>
                <a:ea typeface="Calibri" charset="0"/>
                <a:cs typeface="Calibri" charset="0"/>
              </a:rPr>
              <a:t>Presentation subheading </a:t>
            </a:r>
            <a:br>
              <a:rPr lang="en-US" altLang="en-US" sz="2800" b="0" i="0" dirty="0">
                <a:solidFill>
                  <a:srgbClr val="8CC63F"/>
                </a:solidFill>
                <a:latin typeface="Calibri" charset="0"/>
                <a:ea typeface="Calibri" charset="0"/>
                <a:cs typeface="Calibri" charset="0"/>
              </a:rPr>
            </a:br>
            <a:r>
              <a:rPr lang="en-US" altLang="en-US" sz="2800" b="0" i="0" dirty="0">
                <a:solidFill>
                  <a:srgbClr val="8CC63F"/>
                </a:solidFill>
                <a:latin typeface="Calibri" charset="0"/>
                <a:ea typeface="Calibri" charset="0"/>
                <a:cs typeface="Calibri" charset="0"/>
              </a:rPr>
              <a:t>in this style and size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157406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81000"/>
            <a:ext cx="83058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dirty="0"/>
          </a:p>
        </p:txBody>
      </p:sp>
      <p:sp>
        <p:nvSpPr>
          <p:cNvPr id="1027" name="Rectangle 3"/>
          <p:cNvSpPr>
            <a:spLocks noGrp="1" noChangeArrowheads="1"/>
          </p:cNvSpPr>
          <p:nvPr>
            <p:ph type="body" idx="1"/>
          </p:nvPr>
        </p:nvSpPr>
        <p:spPr bwMode="auto">
          <a:xfrm>
            <a:off x="457200" y="1981200"/>
            <a:ext cx="83058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dirty="0"/>
          </a:p>
        </p:txBody>
      </p:sp>
      <p:sp>
        <p:nvSpPr>
          <p:cNvPr id="1044" name="Text Box 20"/>
          <p:cNvSpPr txBox="1">
            <a:spLocks noChangeArrowheads="1"/>
          </p:cNvSpPr>
          <p:nvPr userDrawn="1"/>
        </p:nvSpPr>
        <p:spPr bwMode="auto">
          <a:xfrm>
            <a:off x="304800" y="6477000"/>
            <a:ext cx="7086600" cy="274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r>
              <a:rPr lang="en-US" altLang="en-US" sz="1200" dirty="0">
                <a:solidFill>
                  <a:srgbClr val="2F2727"/>
                </a:solidFill>
                <a:latin typeface="Calibri" charset="0"/>
                <a:ea typeface="Calibri" charset="0"/>
                <a:cs typeface="Calibri" charset="0"/>
              </a:rPr>
              <a:t>Central Bedfordshire</a:t>
            </a:r>
            <a:r>
              <a:rPr lang="en-GB" altLang="en-US" sz="1200" dirty="0">
                <a:solidFill>
                  <a:srgbClr val="2F2727"/>
                </a:solidFill>
                <a:latin typeface="Calibri" charset="0"/>
                <a:ea typeface="Calibri" charset="0"/>
                <a:cs typeface="Calibri" charset="0"/>
              </a:rPr>
              <a:t> </a:t>
            </a:r>
            <a:r>
              <a:rPr lang="en-US" altLang="en-US" sz="1200" dirty="0">
                <a:solidFill>
                  <a:srgbClr val="2F2727"/>
                </a:solidFill>
                <a:latin typeface="Calibri" charset="0"/>
                <a:ea typeface="Calibri" charset="0"/>
                <a:cs typeface="Calibri" charset="0"/>
              </a:rPr>
              <a:t>Council    </a:t>
            </a:r>
            <a:r>
              <a:rPr lang="en-US" altLang="en-US" sz="1200" b="1" dirty="0" err="1">
                <a:solidFill>
                  <a:srgbClr val="2F2727"/>
                </a:solidFill>
                <a:latin typeface="Calibri" charset="0"/>
                <a:ea typeface="Calibri" charset="0"/>
                <a:cs typeface="Calibri" charset="0"/>
              </a:rPr>
              <a:t>www.centralbedfordshire.gov.uk</a:t>
            </a:r>
            <a:endParaRPr lang="en-US" altLang="en-US" sz="1200" b="1" dirty="0">
              <a:solidFill>
                <a:srgbClr val="2F2727"/>
              </a:solidFill>
              <a:latin typeface="Calibri" charset="0"/>
              <a:ea typeface="Calibri" charset="0"/>
              <a:cs typeface="Calibri"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rtl="0" eaLnBrk="1" fontAlgn="base" hangingPunct="1">
        <a:spcBef>
          <a:spcPct val="0"/>
        </a:spcBef>
        <a:spcAft>
          <a:spcPct val="0"/>
        </a:spcAft>
        <a:defRPr sz="3400" b="1">
          <a:solidFill>
            <a:srgbClr val="4A3A3C"/>
          </a:solidFill>
          <a:latin typeface="Calibri" charset="0"/>
          <a:ea typeface="Calibri" charset="0"/>
          <a:cs typeface="Calibri" charset="0"/>
        </a:defRPr>
      </a:lvl1pPr>
      <a:lvl2pPr algn="l" rtl="0" eaLnBrk="1" fontAlgn="base" hangingPunct="1">
        <a:spcBef>
          <a:spcPct val="0"/>
        </a:spcBef>
        <a:spcAft>
          <a:spcPct val="0"/>
        </a:spcAft>
        <a:defRPr sz="3400" b="1">
          <a:solidFill>
            <a:srgbClr val="4A3A3C"/>
          </a:solidFill>
          <a:latin typeface="Arial" charset="0"/>
          <a:ea typeface="ＭＳ Ｐゴシック" pitchFamily="-64" charset="-128"/>
        </a:defRPr>
      </a:lvl2pPr>
      <a:lvl3pPr algn="l" rtl="0" eaLnBrk="1" fontAlgn="base" hangingPunct="1">
        <a:spcBef>
          <a:spcPct val="0"/>
        </a:spcBef>
        <a:spcAft>
          <a:spcPct val="0"/>
        </a:spcAft>
        <a:defRPr sz="3400" b="1">
          <a:solidFill>
            <a:srgbClr val="4A3A3C"/>
          </a:solidFill>
          <a:latin typeface="Arial" charset="0"/>
          <a:ea typeface="ＭＳ Ｐゴシック" pitchFamily="-64" charset="-128"/>
        </a:defRPr>
      </a:lvl3pPr>
      <a:lvl4pPr algn="l" rtl="0" eaLnBrk="1" fontAlgn="base" hangingPunct="1">
        <a:spcBef>
          <a:spcPct val="0"/>
        </a:spcBef>
        <a:spcAft>
          <a:spcPct val="0"/>
        </a:spcAft>
        <a:defRPr sz="3400" b="1">
          <a:solidFill>
            <a:srgbClr val="4A3A3C"/>
          </a:solidFill>
          <a:latin typeface="Arial" charset="0"/>
          <a:ea typeface="ＭＳ Ｐゴシック" pitchFamily="-64" charset="-128"/>
        </a:defRPr>
      </a:lvl4pPr>
      <a:lvl5pPr algn="l" rtl="0" eaLnBrk="1" fontAlgn="base" hangingPunct="1">
        <a:spcBef>
          <a:spcPct val="0"/>
        </a:spcBef>
        <a:spcAft>
          <a:spcPct val="0"/>
        </a:spcAft>
        <a:defRPr sz="3400" b="1">
          <a:solidFill>
            <a:srgbClr val="4A3A3C"/>
          </a:solidFill>
          <a:latin typeface="Arial" charset="0"/>
          <a:ea typeface="ＭＳ Ｐゴシック" pitchFamily="-64" charset="-128"/>
        </a:defRPr>
      </a:lvl5pPr>
      <a:lvl6pPr marL="457200" algn="l" rtl="0" eaLnBrk="1" fontAlgn="base" hangingPunct="1">
        <a:spcBef>
          <a:spcPct val="0"/>
        </a:spcBef>
        <a:spcAft>
          <a:spcPct val="0"/>
        </a:spcAft>
        <a:defRPr sz="3400" b="1">
          <a:solidFill>
            <a:srgbClr val="4A3A3C"/>
          </a:solidFill>
          <a:latin typeface="Arial" charset="0"/>
          <a:ea typeface="ＭＳ Ｐゴシック" pitchFamily="-64" charset="-128"/>
        </a:defRPr>
      </a:lvl6pPr>
      <a:lvl7pPr marL="914400" algn="l" rtl="0" eaLnBrk="1" fontAlgn="base" hangingPunct="1">
        <a:spcBef>
          <a:spcPct val="0"/>
        </a:spcBef>
        <a:spcAft>
          <a:spcPct val="0"/>
        </a:spcAft>
        <a:defRPr sz="3400" b="1">
          <a:solidFill>
            <a:srgbClr val="4A3A3C"/>
          </a:solidFill>
          <a:latin typeface="Arial" charset="0"/>
          <a:ea typeface="ＭＳ Ｐゴシック" pitchFamily="-64" charset="-128"/>
        </a:defRPr>
      </a:lvl7pPr>
      <a:lvl8pPr marL="1371600" algn="l" rtl="0" eaLnBrk="1" fontAlgn="base" hangingPunct="1">
        <a:spcBef>
          <a:spcPct val="0"/>
        </a:spcBef>
        <a:spcAft>
          <a:spcPct val="0"/>
        </a:spcAft>
        <a:defRPr sz="3400" b="1">
          <a:solidFill>
            <a:srgbClr val="4A3A3C"/>
          </a:solidFill>
          <a:latin typeface="Arial" charset="0"/>
          <a:ea typeface="ＭＳ Ｐゴシック" pitchFamily="-64" charset="-128"/>
        </a:defRPr>
      </a:lvl8pPr>
      <a:lvl9pPr marL="1828800" algn="l" rtl="0" eaLnBrk="1" fontAlgn="base" hangingPunct="1">
        <a:spcBef>
          <a:spcPct val="0"/>
        </a:spcBef>
        <a:spcAft>
          <a:spcPct val="0"/>
        </a:spcAft>
        <a:defRPr sz="3400" b="1">
          <a:solidFill>
            <a:srgbClr val="4A3A3C"/>
          </a:solidFill>
          <a:latin typeface="Arial" charset="0"/>
          <a:ea typeface="ＭＳ Ｐゴシック" pitchFamily="-64" charset="-128"/>
        </a:defRPr>
      </a:lvl9pPr>
    </p:titleStyle>
    <p:bodyStyle>
      <a:lvl1pPr algn="l" rtl="0" eaLnBrk="1" fontAlgn="base" hangingPunct="1">
        <a:spcBef>
          <a:spcPct val="20000"/>
        </a:spcBef>
        <a:spcAft>
          <a:spcPct val="0"/>
        </a:spcAft>
        <a:defRPr sz="2400" b="0" i="0">
          <a:solidFill>
            <a:schemeClr val="tx1"/>
          </a:solidFill>
          <a:latin typeface="Calibri" charset="0"/>
          <a:ea typeface="Calibri" charset="0"/>
          <a:cs typeface="Calibri" charset="0"/>
        </a:defRPr>
      </a:lvl1pPr>
      <a:lvl2pPr marL="857250" indent="-285750" algn="l" rtl="0" eaLnBrk="1" fontAlgn="base" hangingPunct="1">
        <a:spcBef>
          <a:spcPct val="20000"/>
        </a:spcBef>
        <a:spcAft>
          <a:spcPct val="0"/>
        </a:spcAft>
        <a:buFont typeface="Times" pitchFamily="18" charset="0"/>
        <a:defRPr sz="2400" b="0" i="0">
          <a:solidFill>
            <a:schemeClr val="tx1"/>
          </a:solidFill>
          <a:latin typeface="Calibri" charset="0"/>
          <a:ea typeface="Calibri" charset="0"/>
          <a:cs typeface="Calibri" charset="0"/>
        </a:defRPr>
      </a:lvl2pPr>
      <a:lvl3pPr marL="1276350" indent="-228600" algn="l" rtl="0" eaLnBrk="1" fontAlgn="base" hangingPunct="1">
        <a:spcBef>
          <a:spcPct val="20000"/>
        </a:spcBef>
        <a:spcAft>
          <a:spcPct val="0"/>
        </a:spcAft>
        <a:buFont typeface="Wingdings" pitchFamily="2" charset="2"/>
        <a:defRPr sz="2400" b="0" i="0">
          <a:solidFill>
            <a:schemeClr val="tx1"/>
          </a:solidFill>
          <a:latin typeface="Calibri" charset="0"/>
          <a:ea typeface="Calibri" charset="0"/>
          <a:cs typeface="Calibri" charset="0"/>
        </a:defRPr>
      </a:lvl3pPr>
      <a:lvl4pPr marL="1695450" indent="-228600" algn="l" rtl="0" eaLnBrk="1" fontAlgn="base" hangingPunct="1">
        <a:spcBef>
          <a:spcPct val="20000"/>
        </a:spcBef>
        <a:spcAft>
          <a:spcPct val="0"/>
        </a:spcAft>
        <a:defRPr sz="2400" b="0" i="0">
          <a:solidFill>
            <a:schemeClr val="tx1"/>
          </a:solidFill>
          <a:latin typeface="Calibri" charset="0"/>
          <a:ea typeface="Calibri" charset="0"/>
          <a:cs typeface="Calibri" charset="0"/>
        </a:defRPr>
      </a:lvl4pPr>
      <a:lvl5pPr marL="2114550" indent="-228600" algn="l" rtl="0" eaLnBrk="1" fontAlgn="base" hangingPunct="1">
        <a:spcBef>
          <a:spcPct val="20000"/>
        </a:spcBef>
        <a:spcAft>
          <a:spcPct val="0"/>
        </a:spcAft>
        <a:buChar char="»"/>
        <a:defRPr sz="2400" b="0" i="0">
          <a:solidFill>
            <a:schemeClr val="tx1"/>
          </a:solidFill>
          <a:latin typeface="Calibri" charset="0"/>
          <a:ea typeface="Calibri" charset="0"/>
          <a:cs typeface="Calibri" charset="0"/>
        </a:defRPr>
      </a:lvl5pPr>
      <a:lvl6pPr marL="2571750" indent="-228600" algn="l" rtl="0" eaLnBrk="1" fontAlgn="base" hangingPunct="1">
        <a:spcBef>
          <a:spcPct val="20000"/>
        </a:spcBef>
        <a:spcAft>
          <a:spcPct val="0"/>
        </a:spcAft>
        <a:buChar char="»"/>
        <a:defRPr sz="2400">
          <a:solidFill>
            <a:schemeClr val="tx1"/>
          </a:solidFill>
          <a:latin typeface="+mn-lt"/>
          <a:ea typeface="+mn-ea"/>
        </a:defRPr>
      </a:lvl6pPr>
      <a:lvl7pPr marL="3028950" indent="-228600" algn="l" rtl="0" eaLnBrk="1" fontAlgn="base" hangingPunct="1">
        <a:spcBef>
          <a:spcPct val="20000"/>
        </a:spcBef>
        <a:spcAft>
          <a:spcPct val="0"/>
        </a:spcAft>
        <a:buChar char="»"/>
        <a:defRPr sz="2400">
          <a:solidFill>
            <a:schemeClr val="tx1"/>
          </a:solidFill>
          <a:latin typeface="+mn-lt"/>
          <a:ea typeface="+mn-ea"/>
        </a:defRPr>
      </a:lvl7pPr>
      <a:lvl8pPr marL="3486150" indent="-228600" algn="l" rtl="0" eaLnBrk="1" fontAlgn="base" hangingPunct="1">
        <a:spcBef>
          <a:spcPct val="20000"/>
        </a:spcBef>
        <a:spcAft>
          <a:spcPct val="0"/>
        </a:spcAft>
        <a:buChar char="»"/>
        <a:defRPr sz="2400">
          <a:solidFill>
            <a:schemeClr val="tx1"/>
          </a:solidFill>
          <a:latin typeface="+mn-lt"/>
          <a:ea typeface="+mn-ea"/>
        </a:defRPr>
      </a:lvl8pPr>
      <a:lvl9pPr marL="3943350" indent="-228600" algn="l" rtl="0" eaLnBrk="1" fontAlgn="base" hangingPunct="1">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ltLang="en-US" dirty="0"/>
              <a:t>What is a CGR</a:t>
            </a:r>
          </a:p>
        </p:txBody>
      </p:sp>
      <p:sp>
        <p:nvSpPr>
          <p:cNvPr id="12291" name="Rectangle 3"/>
          <p:cNvSpPr>
            <a:spLocks noGrp="1" noChangeArrowheads="1"/>
          </p:cNvSpPr>
          <p:nvPr>
            <p:ph type="body" idx="1"/>
          </p:nvPr>
        </p:nvSpPr>
        <p:spPr/>
        <p:txBody>
          <a:bodyPr/>
          <a:lstStyle/>
          <a:p>
            <a:pPr marL="342900" indent="-342900">
              <a:buFont typeface="Arial" panose="020B0604020202020204" pitchFamily="34" charset="0"/>
              <a:buChar char="•"/>
            </a:pPr>
            <a:r>
              <a:rPr lang="en-GB" sz="2000" b="0" i="0" dirty="0">
                <a:solidFill>
                  <a:srgbClr val="212529"/>
                </a:solidFill>
                <a:effectLst/>
                <a:latin typeface="opensans"/>
              </a:rPr>
              <a:t>Is a way to make sure that, at parish level, governance arrangements are working as efficiently and effectively as they should be. </a:t>
            </a:r>
          </a:p>
          <a:p>
            <a:pPr marL="342900" indent="-342900">
              <a:buFont typeface="Arial" panose="020B0604020202020204" pitchFamily="34" charset="0"/>
              <a:buChar char="•"/>
            </a:pPr>
            <a:r>
              <a:rPr lang="en-GB" sz="2000" b="0" i="0" dirty="0">
                <a:solidFill>
                  <a:srgbClr val="212529"/>
                </a:solidFill>
                <a:effectLst/>
                <a:latin typeface="opensans"/>
              </a:rPr>
              <a:t>This is achieved by asking the public, parish councils and any interested parties whether they feel their communities are suitably represented and whether parish councils would like to see any changes made to their current governance arrangements.</a:t>
            </a:r>
          </a:p>
          <a:p>
            <a:pPr marL="342900" indent="-342900">
              <a:buFont typeface="Arial" panose="020B0604020202020204" pitchFamily="34" charset="0"/>
              <a:buChar char="•"/>
            </a:pPr>
            <a:r>
              <a:rPr lang="en-GB" sz="2000" dirty="0"/>
              <a:t>The aim of a review is to consider and bring about improved community engagement, better local democracy and efficient, more effective and convenient delivery of local services and ensures electors across these Parishes are treated equitably and fairly</a:t>
            </a:r>
            <a:endParaRPr lang="en-GB"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77871-E994-2C70-8C6B-D0C9BF59BF5E}"/>
              </a:ext>
            </a:extLst>
          </p:cNvPr>
          <p:cNvSpPr>
            <a:spLocks noGrp="1"/>
          </p:cNvSpPr>
          <p:nvPr>
            <p:ph type="title"/>
          </p:nvPr>
        </p:nvSpPr>
        <p:spPr/>
        <p:txBody>
          <a:bodyPr/>
          <a:lstStyle/>
          <a:p>
            <a:r>
              <a:rPr lang="en-GB" dirty="0"/>
              <a:t>What triggers a CGR?</a:t>
            </a:r>
          </a:p>
        </p:txBody>
      </p:sp>
      <p:sp>
        <p:nvSpPr>
          <p:cNvPr id="3" name="Content Placeholder 2">
            <a:extLst>
              <a:ext uri="{FF2B5EF4-FFF2-40B4-BE49-F238E27FC236}">
                <a16:creationId xmlns:a16="http://schemas.microsoft.com/office/drawing/2014/main" id="{B89EB1E1-E117-262B-CFBE-51C864E26548}"/>
              </a:ext>
            </a:extLst>
          </p:cNvPr>
          <p:cNvSpPr>
            <a:spLocks noGrp="1"/>
          </p:cNvSpPr>
          <p:nvPr>
            <p:ph idx="1"/>
          </p:nvPr>
        </p:nvSpPr>
        <p:spPr/>
        <p:txBody>
          <a:bodyPr/>
          <a:lstStyle/>
          <a:p>
            <a:pPr marL="342900" indent="-342900">
              <a:buFont typeface="Arial" panose="020B0604020202020204" pitchFamily="34" charset="0"/>
              <a:buChar char="•"/>
            </a:pPr>
            <a:r>
              <a:rPr lang="en-GB" b="0" i="0" dirty="0">
                <a:solidFill>
                  <a:srgbClr val="212529"/>
                </a:solidFill>
                <a:effectLst/>
                <a:latin typeface="opensans"/>
              </a:rPr>
              <a:t>We have the power to undertake such reviews under Part 4 of the Local Government and Public Involvement in Health Act 2007 and the relevant national guidance document</a:t>
            </a:r>
          </a:p>
          <a:p>
            <a:endParaRPr lang="en-GB" b="0" i="0" dirty="0">
              <a:solidFill>
                <a:srgbClr val="212529"/>
              </a:solidFill>
              <a:effectLst/>
              <a:latin typeface="opensans"/>
            </a:endParaRPr>
          </a:p>
          <a:p>
            <a:pPr marL="342900" indent="-342900">
              <a:buFont typeface="Arial" panose="020B0604020202020204" pitchFamily="34" charset="0"/>
              <a:buChar char="•"/>
            </a:pPr>
            <a:r>
              <a:rPr lang="en-GB" dirty="0">
                <a:solidFill>
                  <a:srgbClr val="212529"/>
                </a:solidFill>
                <a:latin typeface="opensans"/>
              </a:rPr>
              <a:t>Guidance = 10 to 15 years but CBC council 5-10 due to development</a:t>
            </a:r>
          </a:p>
          <a:p>
            <a:endParaRPr lang="en-GB" dirty="0">
              <a:solidFill>
                <a:srgbClr val="212529"/>
              </a:solidFill>
              <a:latin typeface="opensans"/>
            </a:endParaRPr>
          </a:p>
          <a:p>
            <a:pPr marL="342900" indent="-342900">
              <a:buFont typeface="Arial" panose="020B0604020202020204" pitchFamily="34" charset="0"/>
              <a:buChar char="•"/>
            </a:pPr>
            <a:r>
              <a:rPr lang="en-GB" dirty="0">
                <a:solidFill>
                  <a:srgbClr val="212529"/>
                </a:solidFill>
                <a:latin typeface="opensans"/>
              </a:rPr>
              <a:t>Petition by a parish</a:t>
            </a:r>
            <a:endParaRPr lang="en-GB" dirty="0"/>
          </a:p>
        </p:txBody>
      </p:sp>
    </p:spTree>
    <p:extLst>
      <p:ext uri="{BB962C8B-B14F-4D97-AF65-F5344CB8AC3E}">
        <p14:creationId xmlns:p14="http://schemas.microsoft.com/office/powerpoint/2010/main" val="4054047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771ED-4D2F-DDC2-3505-D5E25212ECE5}"/>
              </a:ext>
            </a:extLst>
          </p:cNvPr>
          <p:cNvSpPr>
            <a:spLocks noGrp="1"/>
          </p:cNvSpPr>
          <p:nvPr>
            <p:ph type="title"/>
          </p:nvPr>
        </p:nvSpPr>
        <p:spPr/>
        <p:txBody>
          <a:bodyPr/>
          <a:lstStyle/>
          <a:p>
            <a:r>
              <a:rPr lang="en-GB" b="1" i="0" dirty="0">
                <a:solidFill>
                  <a:srgbClr val="000000"/>
                </a:solidFill>
                <a:effectLst/>
                <a:latin typeface="opensans"/>
              </a:rPr>
              <a:t>What can a Community Governance Review do?</a:t>
            </a:r>
            <a:br>
              <a:rPr lang="en-GB" b="1" i="0" dirty="0">
                <a:solidFill>
                  <a:srgbClr val="000000"/>
                </a:solidFill>
                <a:effectLst/>
                <a:latin typeface="opensans"/>
              </a:rPr>
            </a:br>
            <a:endParaRPr lang="en-GB" dirty="0"/>
          </a:p>
        </p:txBody>
      </p:sp>
      <p:sp>
        <p:nvSpPr>
          <p:cNvPr id="3" name="Content Placeholder 2">
            <a:extLst>
              <a:ext uri="{FF2B5EF4-FFF2-40B4-BE49-F238E27FC236}">
                <a16:creationId xmlns:a16="http://schemas.microsoft.com/office/drawing/2014/main" id="{1BAD2869-92CA-74AC-C49A-EEC55E4884E8}"/>
              </a:ext>
            </a:extLst>
          </p:cNvPr>
          <p:cNvSpPr>
            <a:spLocks noGrp="1"/>
          </p:cNvSpPr>
          <p:nvPr>
            <p:ph idx="1"/>
          </p:nvPr>
        </p:nvSpPr>
        <p:spPr/>
        <p:txBody>
          <a:bodyPr/>
          <a:lstStyle/>
          <a:p>
            <a:pPr algn="l">
              <a:buFont typeface="Arial" panose="020B0604020202020204" pitchFamily="34" charset="0"/>
              <a:buChar char="•"/>
            </a:pPr>
            <a:r>
              <a:rPr lang="en-GB" b="0" i="0" dirty="0">
                <a:solidFill>
                  <a:srgbClr val="212529"/>
                </a:solidFill>
                <a:effectLst/>
                <a:latin typeface="opensans"/>
              </a:rPr>
              <a:t>Create, merge, alter or abolish parishes;</a:t>
            </a:r>
          </a:p>
          <a:p>
            <a:pPr algn="l">
              <a:buFont typeface="Arial" panose="020B0604020202020204" pitchFamily="34" charset="0"/>
              <a:buChar char="•"/>
            </a:pPr>
            <a:r>
              <a:rPr lang="en-GB" b="0" i="0" dirty="0">
                <a:solidFill>
                  <a:srgbClr val="212529"/>
                </a:solidFill>
                <a:effectLst/>
                <a:latin typeface="opensans"/>
              </a:rPr>
              <a:t>Change electoral arrangements for parishes including the ordinary year of an election, number of parish councillors and changes to parish wards;</a:t>
            </a:r>
          </a:p>
          <a:p>
            <a:pPr algn="l">
              <a:buFont typeface="Arial" panose="020B0604020202020204" pitchFamily="34" charset="0"/>
              <a:buChar char="•"/>
            </a:pPr>
            <a:r>
              <a:rPr lang="en-GB" b="0" i="0" dirty="0">
                <a:solidFill>
                  <a:srgbClr val="212529"/>
                </a:solidFill>
                <a:effectLst/>
                <a:latin typeface="opensans"/>
              </a:rPr>
              <a:t>Convert a parish council to a parish meeting;</a:t>
            </a:r>
          </a:p>
          <a:p>
            <a:pPr algn="l">
              <a:buFont typeface="Arial" panose="020B0604020202020204" pitchFamily="34" charset="0"/>
              <a:buChar char="•"/>
            </a:pPr>
            <a:r>
              <a:rPr lang="en-GB" b="0" i="0" dirty="0">
                <a:solidFill>
                  <a:srgbClr val="212529"/>
                </a:solidFill>
                <a:effectLst/>
                <a:latin typeface="opensans"/>
              </a:rPr>
              <a:t>Change the name or the style of a new parish/town council or parish meeting; and</a:t>
            </a:r>
          </a:p>
          <a:p>
            <a:pPr algn="l">
              <a:buFont typeface="Arial" panose="020B0604020202020204" pitchFamily="34" charset="0"/>
              <a:buChar char="•"/>
            </a:pPr>
            <a:r>
              <a:rPr lang="en-GB" b="0" i="0" dirty="0">
                <a:solidFill>
                  <a:srgbClr val="212529"/>
                </a:solidFill>
                <a:effectLst/>
                <a:latin typeface="opensans"/>
              </a:rPr>
              <a:t>Group parishes together under a common parish</a:t>
            </a:r>
          </a:p>
          <a:p>
            <a:pPr algn="l">
              <a:buFont typeface="Arial" panose="020B0604020202020204" pitchFamily="34" charset="0"/>
              <a:buChar char="•"/>
            </a:pPr>
            <a:r>
              <a:rPr lang="en-GB" dirty="0">
                <a:solidFill>
                  <a:srgbClr val="212529"/>
                </a:solidFill>
                <a:latin typeface="opensans"/>
              </a:rPr>
              <a:t>Amend boundary anomalies</a:t>
            </a:r>
            <a:endParaRPr lang="en-GB" b="0" i="0" dirty="0">
              <a:solidFill>
                <a:srgbClr val="212529"/>
              </a:solidFill>
              <a:effectLst/>
              <a:latin typeface="opensans"/>
            </a:endParaRPr>
          </a:p>
          <a:p>
            <a:endParaRPr lang="en-GB" dirty="0"/>
          </a:p>
        </p:txBody>
      </p:sp>
    </p:spTree>
    <p:extLst>
      <p:ext uri="{BB962C8B-B14F-4D97-AF65-F5344CB8AC3E}">
        <p14:creationId xmlns:p14="http://schemas.microsoft.com/office/powerpoint/2010/main" val="151468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5F196-CB5C-6E08-D913-4CBB7E3BBBA4}"/>
              </a:ext>
            </a:extLst>
          </p:cNvPr>
          <p:cNvSpPr>
            <a:spLocks noGrp="1"/>
          </p:cNvSpPr>
          <p:nvPr>
            <p:ph type="title"/>
          </p:nvPr>
        </p:nvSpPr>
        <p:spPr/>
        <p:txBody>
          <a:bodyPr/>
          <a:lstStyle/>
          <a:p>
            <a:r>
              <a:rPr lang="en-GB" b="1" i="0" dirty="0">
                <a:solidFill>
                  <a:srgbClr val="000000"/>
                </a:solidFill>
                <a:effectLst/>
                <a:latin typeface="opensans"/>
              </a:rPr>
              <a:t>What can’t a Community Governance Review do?</a:t>
            </a:r>
            <a:br>
              <a:rPr lang="en-GB" b="1" i="0" dirty="0">
                <a:solidFill>
                  <a:srgbClr val="000000"/>
                </a:solidFill>
                <a:effectLst/>
                <a:latin typeface="opensans"/>
              </a:rPr>
            </a:br>
            <a:endParaRPr lang="en-GB" dirty="0"/>
          </a:p>
        </p:txBody>
      </p:sp>
      <p:sp>
        <p:nvSpPr>
          <p:cNvPr id="3" name="Content Placeholder 2">
            <a:extLst>
              <a:ext uri="{FF2B5EF4-FFF2-40B4-BE49-F238E27FC236}">
                <a16:creationId xmlns:a16="http://schemas.microsoft.com/office/drawing/2014/main" id="{5B10F79D-E9E2-7B86-D303-7FB7FAB6B220}"/>
              </a:ext>
            </a:extLst>
          </p:cNvPr>
          <p:cNvSpPr>
            <a:spLocks noGrp="1"/>
          </p:cNvSpPr>
          <p:nvPr>
            <p:ph idx="1"/>
          </p:nvPr>
        </p:nvSpPr>
        <p:spPr/>
        <p:txBody>
          <a:bodyPr/>
          <a:lstStyle/>
          <a:p>
            <a:pPr algn="l">
              <a:buFont typeface="Arial" panose="020B0604020202020204" pitchFamily="34" charset="0"/>
              <a:buChar char="•"/>
            </a:pPr>
            <a:r>
              <a:rPr lang="en-GB" b="0" i="0" dirty="0">
                <a:solidFill>
                  <a:srgbClr val="212529"/>
                </a:solidFill>
                <a:effectLst/>
                <a:latin typeface="opensans"/>
              </a:rPr>
              <a:t>Change the number of district or county councillors;</a:t>
            </a:r>
          </a:p>
          <a:p>
            <a:pPr algn="l">
              <a:buFont typeface="Arial" panose="020B0604020202020204" pitchFamily="34" charset="0"/>
              <a:buChar char="•"/>
            </a:pPr>
            <a:r>
              <a:rPr lang="en-GB" b="0" i="0" dirty="0">
                <a:solidFill>
                  <a:srgbClr val="212529"/>
                </a:solidFill>
                <a:effectLst/>
                <a:latin typeface="opensans"/>
              </a:rPr>
              <a:t>Change a district (external)or county council ward boundaries;</a:t>
            </a:r>
          </a:p>
          <a:p>
            <a:pPr algn="l">
              <a:buFont typeface="Arial" panose="020B0604020202020204" pitchFamily="34" charset="0"/>
              <a:buChar char="•"/>
            </a:pPr>
            <a:r>
              <a:rPr lang="en-GB" b="0" i="0" dirty="0">
                <a:solidFill>
                  <a:srgbClr val="212529"/>
                </a:solidFill>
                <a:effectLst/>
                <a:latin typeface="opensans"/>
              </a:rPr>
              <a:t>Change the amount of money that a parish council raises through your council tax (known as ‘precept’);</a:t>
            </a:r>
          </a:p>
          <a:p>
            <a:pPr algn="l">
              <a:buFont typeface="Arial" panose="020B0604020202020204" pitchFamily="34" charset="0"/>
              <a:buChar char="•"/>
            </a:pPr>
            <a:r>
              <a:rPr lang="en-GB" b="0" i="0" dirty="0">
                <a:solidFill>
                  <a:srgbClr val="212529"/>
                </a:solidFill>
                <a:effectLst/>
                <a:latin typeface="opensans"/>
              </a:rPr>
              <a:t>Change individual parish councillors; and</a:t>
            </a:r>
          </a:p>
          <a:p>
            <a:pPr algn="l">
              <a:buFont typeface="Arial" panose="020B0604020202020204" pitchFamily="34" charset="0"/>
              <a:buChar char="•"/>
            </a:pPr>
            <a:r>
              <a:rPr lang="en-GB" b="0" i="0" dirty="0">
                <a:solidFill>
                  <a:srgbClr val="212529"/>
                </a:solidFill>
                <a:effectLst/>
                <a:latin typeface="opensans"/>
              </a:rPr>
              <a:t>Create a unitary authority.</a:t>
            </a:r>
          </a:p>
          <a:p>
            <a:endParaRPr lang="en-GB" dirty="0"/>
          </a:p>
        </p:txBody>
      </p:sp>
    </p:spTree>
    <p:extLst>
      <p:ext uri="{BB962C8B-B14F-4D97-AF65-F5344CB8AC3E}">
        <p14:creationId xmlns:p14="http://schemas.microsoft.com/office/powerpoint/2010/main" val="155222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0510-2ABE-36E3-E27A-C6BA6EA8AA44}"/>
              </a:ext>
            </a:extLst>
          </p:cNvPr>
          <p:cNvSpPr>
            <a:spLocks noGrp="1"/>
          </p:cNvSpPr>
          <p:nvPr>
            <p:ph type="title"/>
          </p:nvPr>
        </p:nvSpPr>
        <p:spPr/>
        <p:txBody>
          <a:bodyPr/>
          <a:lstStyle/>
          <a:p>
            <a:r>
              <a:rPr lang="en-GB" dirty="0"/>
              <a:t>A CGR must –</a:t>
            </a:r>
          </a:p>
        </p:txBody>
      </p:sp>
      <p:sp>
        <p:nvSpPr>
          <p:cNvPr id="3" name="Content Placeholder 2">
            <a:extLst>
              <a:ext uri="{FF2B5EF4-FFF2-40B4-BE49-F238E27FC236}">
                <a16:creationId xmlns:a16="http://schemas.microsoft.com/office/drawing/2014/main" id="{E38691B5-5EA4-E0DC-826C-A8B6644ED54C}"/>
              </a:ext>
            </a:extLst>
          </p:cNvPr>
          <p:cNvSpPr>
            <a:spLocks noGrp="1"/>
          </p:cNvSpPr>
          <p:nvPr>
            <p:ph idx="1"/>
          </p:nvPr>
        </p:nvSpPr>
        <p:spPr/>
        <p:txBody>
          <a:bodyPr/>
          <a:lstStyle/>
          <a:p>
            <a:pPr marL="342900" indent="-342900">
              <a:buFont typeface="Arial" panose="020B0604020202020204" pitchFamily="34" charset="0"/>
              <a:buChar char="•"/>
            </a:pPr>
            <a:r>
              <a:rPr lang="en-GB" dirty="0"/>
              <a:t>Reflect the identities and interests of the communities in that area, and  </a:t>
            </a:r>
          </a:p>
          <a:p>
            <a:pPr marL="342900" indent="-342900">
              <a:buFont typeface="Arial" panose="020B0604020202020204" pitchFamily="34" charset="0"/>
              <a:buChar char="•"/>
            </a:pPr>
            <a:r>
              <a:rPr lang="en-GB" dirty="0"/>
              <a:t>Be effective and convenient. </a:t>
            </a:r>
          </a:p>
          <a:p>
            <a:pPr marL="342900" indent="-342900">
              <a:buFont typeface="Arial" panose="020B0604020202020204" pitchFamily="34" charset="0"/>
              <a:buChar char="•"/>
            </a:pPr>
            <a:r>
              <a:rPr lang="en-GB" dirty="0"/>
              <a:t>Consequently, a CGR must take into account – </a:t>
            </a:r>
          </a:p>
          <a:p>
            <a:pPr marL="342900" indent="-342900">
              <a:buFont typeface="Arial" panose="020B0604020202020204" pitchFamily="34" charset="0"/>
              <a:buChar char="•"/>
            </a:pPr>
            <a:r>
              <a:rPr lang="en-GB" dirty="0"/>
              <a:t>The impact of community governance arrangements on community cohesion, and </a:t>
            </a:r>
          </a:p>
          <a:p>
            <a:pPr marL="342900" indent="-342900">
              <a:buFont typeface="Arial" panose="020B0604020202020204" pitchFamily="34" charset="0"/>
              <a:buChar char="•"/>
            </a:pPr>
            <a:r>
              <a:rPr lang="en-GB" dirty="0"/>
              <a:t>The size, population and boundaries of a local community or parish.</a:t>
            </a:r>
          </a:p>
        </p:txBody>
      </p:sp>
    </p:spTree>
    <p:extLst>
      <p:ext uri="{BB962C8B-B14F-4D97-AF65-F5344CB8AC3E}">
        <p14:creationId xmlns:p14="http://schemas.microsoft.com/office/powerpoint/2010/main" val="2565269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59C6B72-F8E6-4281-8F3E-93FC0DC98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AF4B0B-84F6-B827-2E64-45082D85CDBA}"/>
              </a:ext>
            </a:extLst>
          </p:cNvPr>
          <p:cNvSpPr>
            <a:spLocks noGrp="1"/>
          </p:cNvSpPr>
          <p:nvPr>
            <p:ph type="title"/>
          </p:nvPr>
        </p:nvSpPr>
        <p:spPr>
          <a:xfrm>
            <a:off x="459486" y="365125"/>
            <a:ext cx="3971261" cy="2063808"/>
          </a:xfrm>
        </p:spPr>
        <p:txBody>
          <a:bodyPr anchor="b">
            <a:normAutofit/>
          </a:bodyPr>
          <a:lstStyle/>
          <a:p>
            <a:r>
              <a:rPr lang="en-GB" sz="4700"/>
              <a:t>Examples:</a:t>
            </a:r>
          </a:p>
        </p:txBody>
      </p:sp>
      <p:pic>
        <p:nvPicPr>
          <p:cNvPr id="6" name="Picture 5">
            <a:extLst>
              <a:ext uri="{FF2B5EF4-FFF2-40B4-BE49-F238E27FC236}">
                <a16:creationId xmlns:a16="http://schemas.microsoft.com/office/drawing/2014/main" id="{FE7F432D-6C48-8355-B490-C4D07A6C1AD1}"/>
              </a:ext>
            </a:extLst>
          </p:cNvPr>
          <p:cNvPicPr>
            <a:picLocks noChangeAspect="1"/>
          </p:cNvPicPr>
          <p:nvPr/>
        </p:nvPicPr>
        <p:blipFill>
          <a:blip r:embed="rId2"/>
          <a:stretch>
            <a:fillRect/>
          </a:stretch>
        </p:blipFill>
        <p:spPr>
          <a:xfrm>
            <a:off x="4899687" y="805041"/>
            <a:ext cx="1905403" cy="1314727"/>
          </a:xfrm>
          <a:prstGeom prst="rect">
            <a:avLst/>
          </a:prstGeom>
        </p:spPr>
      </p:pic>
      <p:pic>
        <p:nvPicPr>
          <p:cNvPr id="4" name="Content Placeholder 3">
            <a:extLst>
              <a:ext uri="{FF2B5EF4-FFF2-40B4-BE49-F238E27FC236}">
                <a16:creationId xmlns:a16="http://schemas.microsoft.com/office/drawing/2014/main" id="{F9126A11-C277-117A-61DE-29D7C9934FA1}"/>
              </a:ext>
            </a:extLst>
          </p:cNvPr>
          <p:cNvPicPr>
            <a:picLocks noChangeAspect="1"/>
          </p:cNvPicPr>
          <p:nvPr/>
        </p:nvPicPr>
        <p:blipFill>
          <a:blip r:embed="rId3"/>
          <a:stretch>
            <a:fillRect/>
          </a:stretch>
        </p:blipFill>
        <p:spPr>
          <a:xfrm>
            <a:off x="6965545" y="847912"/>
            <a:ext cx="1905404" cy="1228985"/>
          </a:xfrm>
          <a:prstGeom prst="rect">
            <a:avLst/>
          </a:prstGeom>
        </p:spPr>
      </p:pic>
      <p:sp>
        <p:nvSpPr>
          <p:cNvPr id="17" name="sketch line">
            <a:extLst>
              <a:ext uri="{FF2B5EF4-FFF2-40B4-BE49-F238E27FC236}">
                <a16:creationId xmlns:a16="http://schemas.microsoft.com/office/drawing/2014/main" id="{490234EE-E0D8-4805-9227-CCEAC6016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8650" y="2650181"/>
            <a:ext cx="3257550" cy="18288"/>
          </a:xfrm>
          <a:custGeom>
            <a:avLst/>
            <a:gdLst>
              <a:gd name="connsiteX0" fmla="*/ 0 w 3257550"/>
              <a:gd name="connsiteY0" fmla="*/ 0 h 18288"/>
              <a:gd name="connsiteX1" fmla="*/ 618935 w 3257550"/>
              <a:gd name="connsiteY1" fmla="*/ 0 h 18288"/>
              <a:gd name="connsiteX2" fmla="*/ 1270445 w 3257550"/>
              <a:gd name="connsiteY2" fmla="*/ 0 h 18288"/>
              <a:gd name="connsiteX3" fmla="*/ 1954530 w 3257550"/>
              <a:gd name="connsiteY3" fmla="*/ 0 h 18288"/>
              <a:gd name="connsiteX4" fmla="*/ 2638616 w 3257550"/>
              <a:gd name="connsiteY4" fmla="*/ 0 h 18288"/>
              <a:gd name="connsiteX5" fmla="*/ 3257550 w 3257550"/>
              <a:gd name="connsiteY5" fmla="*/ 0 h 18288"/>
              <a:gd name="connsiteX6" fmla="*/ 3257550 w 3257550"/>
              <a:gd name="connsiteY6" fmla="*/ 18288 h 18288"/>
              <a:gd name="connsiteX7" fmla="*/ 2540889 w 3257550"/>
              <a:gd name="connsiteY7" fmla="*/ 18288 h 18288"/>
              <a:gd name="connsiteX8" fmla="*/ 1824228 w 3257550"/>
              <a:gd name="connsiteY8" fmla="*/ 18288 h 18288"/>
              <a:gd name="connsiteX9" fmla="*/ 1172718 w 3257550"/>
              <a:gd name="connsiteY9" fmla="*/ 18288 h 18288"/>
              <a:gd name="connsiteX10" fmla="*/ 0 w 3257550"/>
              <a:gd name="connsiteY10" fmla="*/ 18288 h 18288"/>
              <a:gd name="connsiteX11" fmla="*/ 0 w 325755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7550" h="18288" fill="none" extrusionOk="0">
                <a:moveTo>
                  <a:pt x="0" y="0"/>
                </a:moveTo>
                <a:cubicBezTo>
                  <a:pt x="222571" y="-4581"/>
                  <a:pt x="395946" y="-20429"/>
                  <a:pt x="618935" y="0"/>
                </a:cubicBezTo>
                <a:cubicBezTo>
                  <a:pt x="841925" y="20429"/>
                  <a:pt x="1064831" y="-497"/>
                  <a:pt x="1270445" y="0"/>
                </a:cubicBezTo>
                <a:cubicBezTo>
                  <a:pt x="1476059" y="497"/>
                  <a:pt x="1673547" y="428"/>
                  <a:pt x="1954530" y="0"/>
                </a:cubicBezTo>
                <a:cubicBezTo>
                  <a:pt x="2235513" y="-428"/>
                  <a:pt x="2452407" y="27906"/>
                  <a:pt x="2638616" y="0"/>
                </a:cubicBezTo>
                <a:cubicBezTo>
                  <a:pt x="2824825" y="-27906"/>
                  <a:pt x="3043878" y="-22618"/>
                  <a:pt x="3257550" y="0"/>
                </a:cubicBezTo>
                <a:cubicBezTo>
                  <a:pt x="3256841" y="8157"/>
                  <a:pt x="3257137" y="12125"/>
                  <a:pt x="3257550" y="18288"/>
                </a:cubicBezTo>
                <a:cubicBezTo>
                  <a:pt x="2955505" y="29918"/>
                  <a:pt x="2697243" y="41720"/>
                  <a:pt x="2540889" y="18288"/>
                </a:cubicBezTo>
                <a:cubicBezTo>
                  <a:pt x="2384535" y="-5144"/>
                  <a:pt x="2114539" y="6231"/>
                  <a:pt x="1824228" y="18288"/>
                </a:cubicBezTo>
                <a:cubicBezTo>
                  <a:pt x="1533917" y="30345"/>
                  <a:pt x="1462450" y="24037"/>
                  <a:pt x="1172718" y="18288"/>
                </a:cubicBezTo>
                <a:cubicBezTo>
                  <a:pt x="882986" y="12540"/>
                  <a:pt x="500637" y="24492"/>
                  <a:pt x="0" y="18288"/>
                </a:cubicBezTo>
                <a:cubicBezTo>
                  <a:pt x="-46" y="12483"/>
                  <a:pt x="-203" y="6491"/>
                  <a:pt x="0" y="0"/>
                </a:cubicBezTo>
                <a:close/>
              </a:path>
              <a:path w="3257550" h="18288" stroke="0" extrusionOk="0">
                <a:moveTo>
                  <a:pt x="0" y="0"/>
                </a:moveTo>
                <a:cubicBezTo>
                  <a:pt x="278434" y="16845"/>
                  <a:pt x="441207" y="-24568"/>
                  <a:pt x="618935" y="0"/>
                </a:cubicBezTo>
                <a:cubicBezTo>
                  <a:pt x="796663" y="24568"/>
                  <a:pt x="985120" y="5689"/>
                  <a:pt x="1172718" y="0"/>
                </a:cubicBezTo>
                <a:cubicBezTo>
                  <a:pt x="1360316" y="-5689"/>
                  <a:pt x="1666432" y="29765"/>
                  <a:pt x="1889379" y="0"/>
                </a:cubicBezTo>
                <a:cubicBezTo>
                  <a:pt x="2112326" y="-29765"/>
                  <a:pt x="2378171" y="13184"/>
                  <a:pt x="2508314" y="0"/>
                </a:cubicBezTo>
                <a:cubicBezTo>
                  <a:pt x="2638457" y="-13184"/>
                  <a:pt x="2897393" y="-18048"/>
                  <a:pt x="3257550" y="0"/>
                </a:cubicBezTo>
                <a:cubicBezTo>
                  <a:pt x="3257286" y="4493"/>
                  <a:pt x="3257934" y="9472"/>
                  <a:pt x="3257550" y="18288"/>
                </a:cubicBezTo>
                <a:cubicBezTo>
                  <a:pt x="3005417" y="4399"/>
                  <a:pt x="2789824" y="23493"/>
                  <a:pt x="2606040" y="18288"/>
                </a:cubicBezTo>
                <a:cubicBezTo>
                  <a:pt x="2422256" y="13084"/>
                  <a:pt x="2161816" y="17045"/>
                  <a:pt x="1889379" y="18288"/>
                </a:cubicBezTo>
                <a:cubicBezTo>
                  <a:pt x="1616942" y="19531"/>
                  <a:pt x="1456938" y="28545"/>
                  <a:pt x="1335595" y="18288"/>
                </a:cubicBezTo>
                <a:cubicBezTo>
                  <a:pt x="1214252" y="8031"/>
                  <a:pt x="876335" y="26295"/>
                  <a:pt x="684085" y="18288"/>
                </a:cubicBezTo>
                <a:cubicBezTo>
                  <a:pt x="491835" y="10282"/>
                  <a:pt x="213058" y="3432"/>
                  <a:pt x="0" y="18288"/>
                </a:cubicBezTo>
                <a:cubicBezTo>
                  <a:pt x="843" y="9577"/>
                  <a:pt x="371" y="690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11">
            <a:extLst>
              <a:ext uri="{FF2B5EF4-FFF2-40B4-BE49-F238E27FC236}">
                <a16:creationId xmlns:a16="http://schemas.microsoft.com/office/drawing/2014/main" id="{28814A2E-C9D6-E194-9482-DDC8020C3DB7}"/>
              </a:ext>
            </a:extLst>
          </p:cNvPr>
          <p:cNvSpPr>
            <a:spLocks noGrp="1"/>
          </p:cNvSpPr>
          <p:nvPr>
            <p:ph idx="1"/>
          </p:nvPr>
        </p:nvSpPr>
        <p:spPr>
          <a:xfrm>
            <a:off x="459486" y="2908005"/>
            <a:ext cx="3971261" cy="3268957"/>
          </a:xfrm>
        </p:spPr>
        <p:txBody>
          <a:bodyPr>
            <a:normAutofit/>
          </a:bodyPr>
          <a:lstStyle/>
          <a:p>
            <a:r>
              <a:rPr lang="en-US" sz="1900" dirty="0"/>
              <a:t>Internal Parish Boundaries can be moved.</a:t>
            </a:r>
          </a:p>
          <a:p>
            <a:endParaRPr lang="en-US" sz="1900" dirty="0"/>
          </a:p>
          <a:p>
            <a:r>
              <a:rPr lang="en-US" sz="1900" dirty="0"/>
              <a:t>External boundaries can not be moved in a CGR and require a Principal area review.</a:t>
            </a:r>
          </a:p>
        </p:txBody>
      </p:sp>
      <p:pic>
        <p:nvPicPr>
          <p:cNvPr id="8" name="Picture 7">
            <a:extLst>
              <a:ext uri="{FF2B5EF4-FFF2-40B4-BE49-F238E27FC236}">
                <a16:creationId xmlns:a16="http://schemas.microsoft.com/office/drawing/2014/main" id="{47A99340-B40A-B959-7260-B6E5AE7C5D10}"/>
              </a:ext>
            </a:extLst>
          </p:cNvPr>
          <p:cNvPicPr>
            <a:picLocks noChangeAspect="1"/>
          </p:cNvPicPr>
          <p:nvPr/>
        </p:nvPicPr>
        <p:blipFill>
          <a:blip r:embed="rId4"/>
          <a:stretch>
            <a:fillRect/>
          </a:stretch>
        </p:blipFill>
        <p:spPr>
          <a:xfrm>
            <a:off x="4899687" y="3573109"/>
            <a:ext cx="3971262" cy="1796995"/>
          </a:xfrm>
          <a:prstGeom prst="rect">
            <a:avLst/>
          </a:prstGeom>
        </p:spPr>
      </p:pic>
    </p:spTree>
    <p:extLst>
      <p:ext uri="{BB962C8B-B14F-4D97-AF65-F5344CB8AC3E}">
        <p14:creationId xmlns:p14="http://schemas.microsoft.com/office/powerpoint/2010/main" val="1838672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56BEC-DA5A-FDC2-5305-E6F8057D27E2}"/>
              </a:ext>
            </a:extLst>
          </p:cNvPr>
          <p:cNvSpPr>
            <a:spLocks noGrp="1"/>
          </p:cNvSpPr>
          <p:nvPr>
            <p:ph type="title"/>
          </p:nvPr>
        </p:nvSpPr>
        <p:spPr/>
        <p:txBody>
          <a:bodyPr/>
          <a:lstStyle/>
          <a:p>
            <a:r>
              <a:rPr lang="en-GB" dirty="0"/>
              <a:t>What now?</a:t>
            </a:r>
          </a:p>
        </p:txBody>
      </p:sp>
      <p:sp>
        <p:nvSpPr>
          <p:cNvPr id="3" name="Content Placeholder 2">
            <a:extLst>
              <a:ext uri="{FF2B5EF4-FFF2-40B4-BE49-F238E27FC236}">
                <a16:creationId xmlns:a16="http://schemas.microsoft.com/office/drawing/2014/main" id="{99AEE19B-1FEC-C3C5-B493-225AB30AA930}"/>
              </a:ext>
            </a:extLst>
          </p:cNvPr>
          <p:cNvSpPr>
            <a:spLocks noGrp="1"/>
          </p:cNvSpPr>
          <p:nvPr>
            <p:ph idx="1"/>
          </p:nvPr>
        </p:nvSpPr>
        <p:spPr/>
        <p:txBody>
          <a:bodyPr/>
          <a:lstStyle/>
          <a:p>
            <a:pPr marL="457200" indent="-457200">
              <a:buAutoNum type="arabicPeriod"/>
            </a:pPr>
            <a:r>
              <a:rPr lang="en-GB" dirty="0"/>
              <a:t>Check your existing Parish Boundary </a:t>
            </a:r>
          </a:p>
          <a:p>
            <a:pPr marL="457200" indent="-457200">
              <a:buAutoNum type="arabicPeriod"/>
            </a:pPr>
            <a:r>
              <a:rPr lang="en-GB" dirty="0"/>
              <a:t>Engage with your residents</a:t>
            </a:r>
          </a:p>
          <a:p>
            <a:pPr marL="457200" indent="-457200">
              <a:buAutoNum type="arabicPeriod"/>
            </a:pPr>
            <a:r>
              <a:rPr lang="en-GB" dirty="0"/>
              <a:t>Engage with your neighbouring parishes if you are looking to change boundaries – having joint approval before submitting your recommendations will improve your case.</a:t>
            </a:r>
          </a:p>
          <a:p>
            <a:pPr marL="457200" indent="-457200">
              <a:buAutoNum type="arabicPeriod"/>
            </a:pPr>
            <a:r>
              <a:rPr lang="en-GB" dirty="0"/>
              <a:t>Remember your legal authority when suggesting a reason for a change – Parishes do not pay for schools/highways/buses/doctors….</a:t>
            </a:r>
          </a:p>
          <a:p>
            <a:endParaRPr lang="en-GB" dirty="0"/>
          </a:p>
        </p:txBody>
      </p:sp>
    </p:spTree>
    <p:extLst>
      <p:ext uri="{BB962C8B-B14F-4D97-AF65-F5344CB8AC3E}">
        <p14:creationId xmlns:p14="http://schemas.microsoft.com/office/powerpoint/2010/main" val="1586708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6C561-16AA-3515-B509-C7808161E69C}"/>
              </a:ext>
            </a:extLst>
          </p:cNvPr>
          <p:cNvSpPr>
            <a:spLocks noGrp="1"/>
          </p:cNvSpPr>
          <p:nvPr>
            <p:ph type="title"/>
          </p:nvPr>
        </p:nvSpPr>
        <p:spPr/>
        <p:txBody>
          <a:bodyPr/>
          <a:lstStyle/>
          <a:p>
            <a:r>
              <a:rPr lang="en-GB" dirty="0"/>
              <a:t>Terms of Reference </a:t>
            </a:r>
            <a:r>
              <a:rPr lang="en-GB"/>
              <a:t>- Timetable</a:t>
            </a:r>
          </a:p>
        </p:txBody>
      </p:sp>
      <p:pic>
        <p:nvPicPr>
          <p:cNvPr id="5" name="Content Placeholder 4">
            <a:extLst>
              <a:ext uri="{FF2B5EF4-FFF2-40B4-BE49-F238E27FC236}">
                <a16:creationId xmlns:a16="http://schemas.microsoft.com/office/drawing/2014/main" id="{84F10077-086A-8369-62C7-6332BD711F27}"/>
              </a:ext>
            </a:extLst>
          </p:cNvPr>
          <p:cNvPicPr>
            <a:picLocks noGrp="1" noChangeAspect="1"/>
          </p:cNvPicPr>
          <p:nvPr>
            <p:ph idx="1"/>
          </p:nvPr>
        </p:nvPicPr>
        <p:blipFill>
          <a:blip r:embed="rId2"/>
          <a:stretch>
            <a:fillRect/>
          </a:stretch>
        </p:blipFill>
        <p:spPr>
          <a:xfrm>
            <a:off x="2663725" y="1369104"/>
            <a:ext cx="3892750" cy="4483330"/>
          </a:xfrm>
        </p:spPr>
      </p:pic>
    </p:spTree>
    <p:extLst>
      <p:ext uri="{BB962C8B-B14F-4D97-AF65-F5344CB8AC3E}">
        <p14:creationId xmlns:p14="http://schemas.microsoft.com/office/powerpoint/2010/main" val="3066714393"/>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6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6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BC Powerpoint Template" id="{1C159BFE-A061-B84D-9F31-22BFA9B22E3F}" vid="{9269239F-ED3D-4B48-9E9B-EF98A039339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BoxModifiedName xmlns="fef0dcf7-c58a-411d-b11e-e897dc708f21">Jenny.Oldham@centralbedfordshire.gov.uk|22-06-2021 11:49:02</BoxModifiedName>
    <BoxNo xmlns="fef0dcf7-c58a-411d-b11e-e897dc708f21">99233144791</BoxNo>
    <BoxVersionNo xmlns="fef0dcf7-c58a-411d-b11e-e897dc708f21">2</BoxVersionNo>
    <BoxTasks xmlns="fef0dcf7-c58a-411d-b11e-e897dc708f21" xsi:nil="true"/>
    <BoxCreatedName xmlns="fef0dcf7-c58a-411d-b11e-e897dc708f21">Jenny.Oldham@centralbedfordshire.gov.uk|26-10-2016 14:45:45</BoxCreatedName>
    <BoxComments xmlns="fef0dcf7-c58a-411d-b11e-e897dc708f21" xsi:nil="true"/>
    <BoxPath xmlns="fef0dcf7-c58a-411d-b11e-e897dc708f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Box Migration" ma:contentTypeID="0x010100941DCE439507BF419A06F92B5822A328000978F5CB5B9FC7408E161D0E57690956" ma:contentTypeVersion="10" ma:contentTypeDescription="CT for documents migrated from Box to SP" ma:contentTypeScope="" ma:versionID="d401c7f6294076319873e8d9a21654b5">
  <xsd:schema xmlns:xsd="http://www.w3.org/2001/XMLSchema" xmlns:xs="http://www.w3.org/2001/XMLSchema" xmlns:p="http://schemas.microsoft.com/office/2006/metadata/properties" xmlns:ns2="fef0dcf7-c58a-411d-b11e-e897dc708f21" targetNamespace="http://schemas.microsoft.com/office/2006/metadata/properties" ma:root="true" ma:fieldsID="01a686562e91f8b5e03e8fe3cd0bb389" ns2:_="">
    <xsd:import namespace="fef0dcf7-c58a-411d-b11e-e897dc708f21"/>
    <xsd:element name="properties">
      <xsd:complexType>
        <xsd:sequence>
          <xsd:element name="documentManagement">
            <xsd:complexType>
              <xsd:all>
                <xsd:element ref="ns2:BoxCreatedName" minOccurs="0"/>
                <xsd:element ref="ns2:BoxComments" minOccurs="0"/>
                <xsd:element ref="ns2:BoxModifiedName" minOccurs="0"/>
                <xsd:element ref="ns2:BoxNo" minOccurs="0"/>
                <xsd:element ref="ns2:BoxTasks" minOccurs="0"/>
                <xsd:element ref="ns2:BoxVersionNo" minOccurs="0"/>
                <xsd:element ref="ns2:BoxPat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f0dcf7-c58a-411d-b11e-e897dc708f21" elementFormDefault="qualified">
    <xsd:import namespace="http://schemas.microsoft.com/office/2006/documentManagement/types"/>
    <xsd:import namespace="http://schemas.microsoft.com/office/infopath/2007/PartnerControls"/>
    <xsd:element name="BoxCreatedName" ma:index="8" nillable="true" ma:displayName="Box Created Name" ma:internalName="BoxCreatedName">
      <xsd:simpleType>
        <xsd:restriction base="dms:Text">
          <xsd:maxLength value="255"/>
        </xsd:restriction>
      </xsd:simpleType>
    </xsd:element>
    <xsd:element name="BoxComments" ma:index="9" nillable="true" ma:displayName="Box Comments" ma:internalName="BoxComments">
      <xsd:simpleType>
        <xsd:restriction base="dms:Note">
          <xsd:maxLength value="255"/>
        </xsd:restriction>
      </xsd:simpleType>
    </xsd:element>
    <xsd:element name="BoxModifiedName" ma:index="10" nillable="true" ma:displayName="Box Modified Name" ma:internalName="BoxModifiedName">
      <xsd:simpleType>
        <xsd:restriction base="dms:Text">
          <xsd:maxLength value="255"/>
        </xsd:restriction>
      </xsd:simpleType>
    </xsd:element>
    <xsd:element name="BoxNo" ma:index="11" nillable="true" ma:displayName="Box No" ma:internalName="BoxNo">
      <xsd:simpleType>
        <xsd:restriction base="dms:Text">
          <xsd:maxLength value="255"/>
        </xsd:restriction>
      </xsd:simpleType>
    </xsd:element>
    <xsd:element name="BoxTasks" ma:index="12" nillable="true" ma:displayName="Box Tasks" ma:internalName="BoxTasks">
      <xsd:simpleType>
        <xsd:restriction base="dms:Note">
          <xsd:maxLength value="255"/>
        </xsd:restriction>
      </xsd:simpleType>
    </xsd:element>
    <xsd:element name="BoxVersionNo" ma:index="13" nillable="true" ma:displayName="Box Version No" ma:internalName="BoxVersionNo">
      <xsd:simpleType>
        <xsd:restriction base="dms:Text">
          <xsd:maxLength value="255"/>
        </xsd:restriction>
      </xsd:simpleType>
    </xsd:element>
    <xsd:element name="BoxPath" ma:index="14" nillable="true" ma:displayName="Box Path" ma:internalName="BoxPath">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1a34b6a5-0dea-4de5-b959-8704a0ef8b02" ContentTypeId="0x010100941DCE439507BF419A06F92B5822A328" PreviousValue="false"/>
</file>

<file path=customXml/itemProps1.xml><?xml version="1.0" encoding="utf-8"?>
<ds:datastoreItem xmlns:ds="http://schemas.openxmlformats.org/officeDocument/2006/customXml" ds:itemID="{7DCD6087-E26E-435C-890F-E03E0F5D7B98}">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fef0dcf7-c58a-411d-b11e-e897dc708f2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452A853-8D08-4B93-85CC-130DFE65443E}">
  <ds:schemaRefs>
    <ds:schemaRef ds:uri="http://schemas.microsoft.com/sharepoint/v3/contenttype/forms"/>
  </ds:schemaRefs>
</ds:datastoreItem>
</file>

<file path=customXml/itemProps3.xml><?xml version="1.0" encoding="utf-8"?>
<ds:datastoreItem xmlns:ds="http://schemas.openxmlformats.org/officeDocument/2006/customXml" ds:itemID="{0EFE8469-ED3B-4194-9E40-213790F00A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f0dcf7-c58a-411d-b11e-e897dc708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4F62826-4863-4CB8-82F4-BB39899FB46A}">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CBC Powerpoint Template Standard - use for PH Chamber</Template>
  <TotalTime>66</TotalTime>
  <Words>445</Words>
  <Application>Microsoft Office PowerPoint</Application>
  <PresentationFormat>On-screen Show (4:3)</PresentationFormat>
  <Paragraphs>40</Paragraphs>
  <Slides>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Georgia</vt:lpstr>
      <vt:lpstr>opensans</vt:lpstr>
      <vt:lpstr>Times</vt:lpstr>
      <vt:lpstr>Wingdings</vt:lpstr>
      <vt:lpstr>Blank Presentation</vt:lpstr>
      <vt:lpstr>What is a CGR</vt:lpstr>
      <vt:lpstr>What triggers a CGR?</vt:lpstr>
      <vt:lpstr>What can a Community Governance Review do? </vt:lpstr>
      <vt:lpstr>What can’t a Community Governance Review do? </vt:lpstr>
      <vt:lpstr>A CGR must –</vt:lpstr>
      <vt:lpstr>Examples:</vt:lpstr>
      <vt:lpstr>What now?</vt:lpstr>
      <vt:lpstr>Terms of Reference - Timetable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Claire Carpenter</dc:creator>
  <cp:lastModifiedBy>Julie Martin</cp:lastModifiedBy>
  <cp:revision>6</cp:revision>
  <cp:lastPrinted>2025-04-09T10:09:35Z</cp:lastPrinted>
  <dcterms:created xsi:type="dcterms:W3CDTF">2025-02-13T10:48:27Z</dcterms:created>
  <dcterms:modified xsi:type="dcterms:W3CDTF">2025-05-08T11:41:11Z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0x010100941DCE439507BF419A06F92B5822A328000978F5CB5B9FC7408E161D0E57690956</vt:lpwstr>
  </property>
  <property fmtid="{D5CDD505-2E9C-101B-9397-08002B2CF9AE}" pid="3" name="_dlc_DocIdItemGuid">
    <vt:lpwstr>fcdcaa3c-b73a-47bd-9656-9c6857020a52</vt:lpwstr>
  </property>
  <property fmtid="{D5CDD505-2E9C-101B-9397-08002B2CF9AE}" pid="4" name="_ExtendedDescription">
    <vt:lpwstr/>
  </property>
</Properties>
</file>